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7T19:12:37.1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9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8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0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=""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4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85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=""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6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=""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4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6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1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5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4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42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4a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jojofeelings.wordpress.com/2011/07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AD35AE2F-5E3A-49D9-8DE1-8A333BA408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lika na kojoj se prikazuje karta&#10;&#10;Opis je automatski generiran">
            <a:extLst>
              <a:ext uri="{FF2B5EF4-FFF2-40B4-BE49-F238E27FC236}">
                <a16:creationId xmlns="" xmlns:a16="http://schemas.microsoft.com/office/drawing/2014/main" id="{B7945889-CEFA-4952-A944-D9C9865A2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135" r="1" b="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737F09E-112C-43F5-8982-640790DB2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hr-HR" dirty="0" err="1" smtClean="0"/>
              <a:t>Poetry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smtClean="0"/>
              <a:t> Brazil</a:t>
            </a:r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AA9B515C-991B-4A0D-8E97-B05CAF0FA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9432"/>
            <a:ext cx="9144000" cy="1225296"/>
          </a:xfrm>
        </p:spPr>
        <p:txBody>
          <a:bodyPr>
            <a:normAutofit/>
          </a:bodyPr>
          <a:lstStyle/>
          <a:p>
            <a:pPr algn="ctr"/>
            <a:r>
              <a:rPr lang="hr-HR" sz="3200"/>
              <a:t>Maša Miloš &amp; Ana Beatriz do Carmo Garaj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="" xmlns:a16="http://schemas.microsoft.com/office/drawing/2014/main" id="{04D8AD8F-EF7F-481F-B99A-B85138970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6">
            <a:extLst>
              <a:ext uri="{FF2B5EF4-FFF2-40B4-BE49-F238E27FC236}">
                <a16:creationId xmlns="" xmlns:a16="http://schemas.microsoft.com/office/drawing/2014/main" id="{79EB4626-023C-436D-9F57-9EB4608090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46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="" xmlns:a16="http://schemas.microsoft.com/office/drawing/2014/main" id="{A6D37EE4-EA1B-46EE-A54B-5233C63C96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8294F20-52D2-43A6-B516-12152D9FD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703293"/>
            <a:ext cx="4584921" cy="1949815"/>
          </a:xfrm>
        </p:spPr>
        <p:txBody>
          <a:bodyPr anchor="b">
            <a:normAutofit/>
          </a:bodyPr>
          <a:lstStyle/>
          <a:p>
            <a:r>
              <a:rPr lang="hr-HR" sz="6000"/>
              <a:t>Ana Maria Machado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07186C5-421A-477E-A016-7409FADC7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8321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39" name="Rectangle 6">
            <a:extLst>
              <a:ext uri="{FF2B5EF4-FFF2-40B4-BE49-F238E27FC236}">
                <a16:creationId xmlns="" xmlns:a16="http://schemas.microsoft.com/office/drawing/2014/main" id="{3EB27620-B0B1-4232-A055-99D3476060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98019"/>
          </a:solidFill>
          <a:ln w="38100" cap="rnd">
            <a:solidFill>
              <a:srgbClr val="C98019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45A92AF7-FEFB-43F6-B985-3B8FEDF04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5" y="3164618"/>
            <a:ext cx="4584921" cy="3021497"/>
          </a:xfrm>
        </p:spPr>
        <p:txBody>
          <a:bodyPr anchor="t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hr-HR" sz="2600" dirty="0" err="1"/>
              <a:t>She</a:t>
            </a:r>
            <a:r>
              <a:rPr lang="pt-BR" sz="2600" dirty="0"/>
              <a:t> was born in </a:t>
            </a:r>
            <a:r>
              <a:rPr lang="pt-BR" sz="2600" i="1" dirty="0"/>
              <a:t>Rio de Janeiro</a:t>
            </a:r>
            <a:r>
              <a:rPr lang="hr-HR" sz="2600" i="1" dirty="0"/>
              <a:t>, Brasil</a:t>
            </a:r>
            <a:r>
              <a:rPr lang="pt-BR" sz="2600" i="1" dirty="0"/>
              <a:t> </a:t>
            </a:r>
            <a:r>
              <a:rPr lang="pt-BR" sz="2600" dirty="0"/>
              <a:t>in 1941.</a:t>
            </a:r>
            <a:endParaRPr lang="hr-HR" sz="2600" dirty="0"/>
          </a:p>
          <a:p>
            <a:pPr>
              <a:lnSpc>
                <a:spcPct val="100000"/>
              </a:lnSpc>
            </a:pPr>
            <a:r>
              <a:rPr lang="en-US" sz="2600" dirty="0"/>
              <a:t>She started her career as a </a:t>
            </a:r>
            <a:r>
              <a:rPr lang="en-US" sz="2600" i="1" dirty="0"/>
              <a:t>painter</a:t>
            </a:r>
            <a:r>
              <a:rPr lang="hr-HR" sz="2600" i="1" dirty="0"/>
              <a:t>.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She worked as journalist for the magazine 'Elle' in Paris and the BBC in London. </a:t>
            </a:r>
            <a:endParaRPr lang="hr-HR" sz="2600" dirty="0"/>
          </a:p>
          <a:p>
            <a:pPr>
              <a:lnSpc>
                <a:spcPct val="100000"/>
              </a:lnSpc>
            </a:pPr>
            <a:r>
              <a:rPr lang="hr-HR" sz="2600" dirty="0"/>
              <a:t>I</a:t>
            </a:r>
            <a:r>
              <a:rPr lang="en-US" sz="2600" dirty="0"/>
              <a:t>n 1979, she opened the first children's bookshop in Brazil, '</a:t>
            </a:r>
            <a:r>
              <a:rPr lang="en-US" sz="2600" dirty="0" err="1"/>
              <a:t>Malasartes</a:t>
            </a:r>
            <a:r>
              <a:rPr lang="en-US" sz="2600" dirty="0"/>
              <a:t>'.</a:t>
            </a:r>
          </a:p>
        </p:txBody>
      </p:sp>
    </p:spTree>
    <p:extLst>
      <p:ext uri="{BB962C8B-B14F-4D97-AF65-F5344CB8AC3E}">
        <p14:creationId xmlns:p14="http://schemas.microsoft.com/office/powerpoint/2010/main" val="1927466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="" xmlns:a16="http://schemas.microsoft.com/office/drawing/2014/main" id="{A8908DB7-C3A6-4FCB-9820-CEE02B398C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D010E05E-9237-4321-84BB-69C0F2256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30936" y="999492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E0659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B0B548C-5365-40F1-95ED-2902171D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63" y="1762169"/>
            <a:ext cx="4073110" cy="3122092"/>
          </a:xfrm>
        </p:spPr>
        <p:txBody>
          <a:bodyPr anchor="ctr">
            <a:normAutofit/>
          </a:bodyPr>
          <a:lstStyle/>
          <a:p>
            <a:pPr algn="ctr"/>
            <a:r>
              <a:rPr lang="hr-HR" sz="6000" dirty="0">
                <a:solidFill>
                  <a:srgbClr val="FFFFFF"/>
                </a:solidFill>
              </a:rPr>
              <a:t>Ana Maria</a:t>
            </a:r>
            <a:br>
              <a:rPr lang="hr-HR" sz="6000" dirty="0">
                <a:solidFill>
                  <a:srgbClr val="FFFFFF"/>
                </a:solidFill>
              </a:rPr>
            </a:br>
            <a:r>
              <a:rPr lang="hr-HR" sz="6000" dirty="0" err="1">
                <a:solidFill>
                  <a:srgbClr val="FFFFFF"/>
                </a:solidFill>
              </a:rPr>
              <a:t>Machado</a:t>
            </a:r>
            <a:endParaRPr lang="hr-HR" sz="60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>
                <a:extLst>
                  <a:ext uri="{FF2B5EF4-FFF2-40B4-BE49-F238E27FC236}">
                    <a16:creationId xmlns="" xmlns:a16="http://schemas.microsoft.com/office/drawing/2014/main" id="{070477C5-0410-4E4F-97A1-F84C2465C18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291AFB7C-D3A4-4A22-9A37-10627ADA6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4572001"/>
            <a:ext cx="5452872" cy="1655064"/>
          </a:xfrm>
        </p:spPr>
        <p:txBody>
          <a:bodyPr anchor="t">
            <a:normAutofit fontScale="92500" lnSpcReduction="20000"/>
          </a:bodyPr>
          <a:lstStyle/>
          <a:p>
            <a:r>
              <a:rPr lang="hr-HR" sz="2000" dirty="0"/>
              <a:t>I</a:t>
            </a:r>
            <a:r>
              <a:rPr lang="pt-BR" sz="2000" dirty="0"/>
              <a:t>n 1969, Ana Maria Machado started to write.</a:t>
            </a:r>
            <a:r>
              <a:rPr lang="hr-HR" sz="2000" dirty="0"/>
              <a:t> </a:t>
            </a:r>
          </a:p>
          <a:p>
            <a:r>
              <a:rPr lang="hr-HR" sz="2000" dirty="0" err="1"/>
              <a:t>She</a:t>
            </a:r>
            <a:r>
              <a:rPr lang="hr-HR" sz="2000" dirty="0"/>
              <a:t> </a:t>
            </a:r>
            <a:r>
              <a:rPr lang="hr-HR" sz="2000" dirty="0" err="1"/>
              <a:t>won</a:t>
            </a:r>
            <a:r>
              <a:rPr lang="hr-HR" sz="2000" dirty="0"/>
              <a:t> 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en-US" sz="2000" dirty="0"/>
              <a:t>Hans Christian Andersen Award for Writing</a:t>
            </a:r>
            <a:r>
              <a:rPr lang="hr-HR" sz="2000" dirty="0"/>
              <a:t> </a:t>
            </a:r>
            <a:r>
              <a:rPr lang="hr-HR" sz="2000" dirty="0" err="1"/>
              <a:t>in</a:t>
            </a:r>
            <a:r>
              <a:rPr lang="hr-HR" sz="2000" dirty="0"/>
              <a:t> </a:t>
            </a:r>
            <a:r>
              <a:rPr lang="en-US" sz="2000" dirty="0"/>
              <a:t>2000</a:t>
            </a:r>
            <a:endParaRPr lang="hr-HR" sz="2000" dirty="0"/>
          </a:p>
          <a:p>
            <a:r>
              <a:rPr lang="pt-BR" sz="2000" dirty="0"/>
              <a:t>Ana Maria Machado lives with her family in Rio de Janeiro.</a:t>
            </a:r>
            <a:endParaRPr lang="hr-HR" sz="2000" dirty="0"/>
          </a:p>
          <a:p>
            <a:endParaRPr lang="en-US" sz="2000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D54B2631-266F-4987-A3E8-99BEAC6C6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932213"/>
            <a:ext cx="5452873" cy="3012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785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D75A5B51-0925-4835-8511-A0DD17EAA9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8DB5542-454F-467C-86DD-316B83148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r>
              <a:rPr lang="hr-HR" dirty="0" err="1"/>
              <a:t>Her</a:t>
            </a:r>
            <a:r>
              <a:rPr lang="hr-HR" dirty="0"/>
              <a:t> </a:t>
            </a:r>
            <a:r>
              <a:rPr lang="hr-HR" dirty="0" err="1"/>
              <a:t>books</a:t>
            </a:r>
            <a:endParaRPr lang="hr-HR" dirty="0"/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35AD8443-F80F-481A-A3DE-89A2D0BA73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2648" y="265475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13978"/>
          </a:solidFill>
          <a:ln w="38100" cap="rnd">
            <a:solidFill>
              <a:srgbClr val="E13978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57D18D72-B4E1-4057-ABAF-3C0A64A09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268957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Alice e Ulisses, (novel), 1983</a:t>
            </a:r>
          </a:p>
          <a:p>
            <a:r>
              <a:rPr lang="pt-BR" dirty="0"/>
              <a:t>Tropical Sol da Liberdade, (novel), 1988</a:t>
            </a:r>
          </a:p>
          <a:p>
            <a:r>
              <a:rPr lang="pt-BR" dirty="0"/>
              <a:t>Aos Quatro Ventos, (novel), 1993</a:t>
            </a:r>
          </a:p>
          <a:p>
            <a:r>
              <a:rPr lang="pt-BR" dirty="0"/>
              <a:t>A Audácia dessa Mulher, (novel), 1999</a:t>
            </a:r>
          </a:p>
          <a:p>
            <a:r>
              <a:rPr lang="pt-BR" dirty="0"/>
              <a:t>Para Sempre, (novel), 2001</a:t>
            </a:r>
            <a:endParaRPr lang="hr-HR" dirty="0"/>
          </a:p>
          <a:p>
            <a:r>
              <a:rPr lang="pt-BR" dirty="0"/>
              <a:t>Menina Bonita do Laço De Fita</a:t>
            </a:r>
            <a:r>
              <a:rPr lang="hr-HR" dirty="0"/>
              <a:t>, (</a:t>
            </a:r>
            <a:r>
              <a:rPr lang="hr-HR" dirty="0" err="1"/>
              <a:t>novel</a:t>
            </a:r>
            <a:r>
              <a:rPr lang="hr-HR" dirty="0"/>
              <a:t>), 2011</a:t>
            </a:r>
          </a:p>
          <a:p>
            <a:r>
              <a:rPr lang="hr-HR" dirty="0" err="1"/>
              <a:t>Quando</a:t>
            </a:r>
            <a:r>
              <a:rPr lang="hr-HR" dirty="0"/>
              <a:t> Eu </a:t>
            </a:r>
            <a:r>
              <a:rPr lang="hr-HR" dirty="0" err="1"/>
              <a:t>Crescer</a:t>
            </a:r>
            <a:r>
              <a:rPr lang="hr-HR" dirty="0"/>
              <a:t>, (</a:t>
            </a:r>
            <a:r>
              <a:rPr lang="hr-HR" dirty="0" err="1"/>
              <a:t>novel</a:t>
            </a:r>
            <a:r>
              <a:rPr lang="hr-HR" dirty="0"/>
              <a:t>), 2013</a:t>
            </a:r>
          </a:p>
          <a:p>
            <a:r>
              <a:rPr lang="en-US" dirty="0"/>
              <a:t>O </a:t>
            </a:r>
            <a:r>
              <a:rPr lang="en-US" dirty="0" err="1"/>
              <a:t>Gato</a:t>
            </a:r>
            <a:r>
              <a:rPr lang="en-US" dirty="0"/>
              <a:t> De Botas</a:t>
            </a:r>
            <a:r>
              <a:rPr lang="hr-HR" dirty="0"/>
              <a:t>, (</a:t>
            </a:r>
            <a:r>
              <a:rPr lang="hr-HR" dirty="0" err="1"/>
              <a:t>novel</a:t>
            </a:r>
            <a:r>
              <a:rPr lang="hr-HR" dirty="0"/>
              <a:t>), 2018</a:t>
            </a:r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2C8888B0-12B3-42D0-A7CA-F64D27824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178" y="362384"/>
            <a:ext cx="2084042" cy="288448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C2402206-A5CA-43B7-9FB5-6A969F8F2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1030" y="362383"/>
            <a:ext cx="2370200" cy="2884489"/>
          </a:xfrm>
          <a:prstGeom prst="rect">
            <a:avLst/>
          </a:prstGeom>
        </p:spPr>
      </p:pic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B488484A-752E-4EDC-ACF0-A8F275CD3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565" y="3426258"/>
            <a:ext cx="2337200" cy="27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62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="" xmlns:a16="http://schemas.microsoft.com/office/drawing/2014/main" id="{AC17DE74-01C9-4859-B65A-85CF999E85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="" xmlns:a16="http://schemas.microsoft.com/office/drawing/2014/main" id="{068C0432-0E90-4CC1-8CD3-D44A90DF07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1530246-8229-4F9F-9BE6-2F9A5192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hr-HR" sz="6800">
                <a:solidFill>
                  <a:schemeClr val="bg1"/>
                </a:solidFill>
              </a:rPr>
              <a:t>Maresia, the poem</a:t>
            </a:r>
            <a:endParaRPr lang="hr-HR" sz="6800" dirty="0">
              <a:solidFill>
                <a:schemeClr val="bg1"/>
              </a:solidFill>
            </a:endParaRPr>
          </a:p>
        </p:txBody>
      </p:sp>
      <p:pic>
        <p:nvPicPr>
          <p:cNvPr id="14" name="Ana Maria Machado">
            <a:hlinkClick r:id="" action="ppaction://media"/>
            <a:extLst>
              <a:ext uri="{FF2B5EF4-FFF2-40B4-BE49-F238E27FC236}">
                <a16:creationId xmlns="" xmlns:a16="http://schemas.microsoft.com/office/drawing/2014/main" id="{35D400DC-B198-4340-A2B4-DF81CB7F2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870" y="3103927"/>
            <a:ext cx="995290" cy="995290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="" xmlns:a16="http://schemas.microsoft.com/office/drawing/2014/main" id="{A44C35E5-1231-4CC8-B431-DE160FA58221}"/>
              </a:ext>
            </a:extLst>
          </p:cNvPr>
          <p:cNvSpPr txBox="1"/>
          <p:nvPr/>
        </p:nvSpPr>
        <p:spPr>
          <a:xfrm>
            <a:off x="1204241" y="5276675"/>
            <a:ext cx="188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By</a:t>
            </a:r>
            <a:r>
              <a:rPr lang="hr-HR" dirty="0"/>
              <a:t> Ana </a:t>
            </a:r>
            <a:r>
              <a:rPr lang="hr-HR" dirty="0" err="1"/>
              <a:t>Beatriz</a:t>
            </a:r>
            <a:r>
              <a:rPr lang="hr-HR" dirty="0"/>
              <a:t> do </a:t>
            </a:r>
            <a:r>
              <a:rPr lang="hr-HR" dirty="0" err="1"/>
              <a:t>Carmo</a:t>
            </a:r>
            <a:r>
              <a:rPr lang="hr-HR" dirty="0"/>
              <a:t> </a:t>
            </a:r>
            <a:r>
              <a:rPr lang="hr-HR" dirty="0" err="1"/>
              <a:t>Garaj</a:t>
            </a:r>
            <a:endParaRPr lang="hr-HR" dirty="0"/>
          </a:p>
        </p:txBody>
      </p:sp>
      <p:sp>
        <p:nvSpPr>
          <p:cNvPr id="17" name="TekstniOkvir 16">
            <a:extLst>
              <a:ext uri="{FF2B5EF4-FFF2-40B4-BE49-F238E27FC236}">
                <a16:creationId xmlns="" xmlns:a16="http://schemas.microsoft.com/office/drawing/2014/main" id="{17C1B099-BD5F-409C-B236-23512BD73886}"/>
              </a:ext>
            </a:extLst>
          </p:cNvPr>
          <p:cNvSpPr txBox="1"/>
          <p:nvPr/>
        </p:nvSpPr>
        <p:spPr>
          <a:xfrm>
            <a:off x="5416013" y="2486461"/>
            <a:ext cx="180083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Maresia</a:t>
            </a:r>
          </a:p>
          <a:p>
            <a:endParaRPr lang="pt-BR" dirty="0"/>
          </a:p>
          <a:p>
            <a:r>
              <a:rPr lang="pt-BR" dirty="0"/>
              <a:t>Brisa na restinga</a:t>
            </a:r>
          </a:p>
          <a:p>
            <a:r>
              <a:rPr lang="pt-BR" dirty="0"/>
              <a:t>traz maresia</a:t>
            </a:r>
          </a:p>
          <a:p>
            <a:r>
              <a:rPr lang="pt-BR" dirty="0"/>
              <a:t>a onda respinga</a:t>
            </a:r>
          </a:p>
          <a:p>
            <a:r>
              <a:rPr lang="pt-BR" dirty="0"/>
              <a:t>a gota suspira</a:t>
            </a:r>
          </a:p>
          <a:p>
            <a:r>
              <a:rPr lang="pt-BR" dirty="0"/>
              <a:t>o ar que se inspira.</a:t>
            </a:r>
          </a:p>
          <a:p>
            <a:endParaRPr lang="pt-BR" dirty="0"/>
          </a:p>
          <a:p>
            <a:r>
              <a:rPr lang="pt-BR" dirty="0"/>
              <a:t>Nariz abre a asa</a:t>
            </a:r>
          </a:p>
          <a:p>
            <a:r>
              <a:rPr lang="pt-BR" dirty="0"/>
              <a:t>narina é casa</a:t>
            </a:r>
          </a:p>
          <a:p>
            <a:r>
              <a:rPr lang="pt-BR" dirty="0"/>
              <a:t>de aroma morar.</a:t>
            </a:r>
          </a:p>
          <a:p>
            <a:endParaRPr lang="pt-BR" dirty="0"/>
          </a:p>
          <a:p>
            <a:r>
              <a:rPr lang="pt-BR" dirty="0"/>
              <a:t>É o lar que inspira</a:t>
            </a:r>
          </a:p>
          <a:p>
            <a:r>
              <a:rPr lang="pt-BR" dirty="0"/>
              <a:t>é o mar que respira.</a:t>
            </a:r>
            <a:endParaRPr lang="hr-HR" dirty="0"/>
          </a:p>
        </p:txBody>
      </p:sp>
      <p:sp>
        <p:nvSpPr>
          <p:cNvPr id="22" name="TekstniOkvir 21">
            <a:extLst>
              <a:ext uri="{FF2B5EF4-FFF2-40B4-BE49-F238E27FC236}">
                <a16:creationId xmlns="" xmlns:a16="http://schemas.microsoft.com/office/drawing/2014/main" id="{5EA52C74-4424-48BD-A305-95A30F88A2FF}"/>
              </a:ext>
            </a:extLst>
          </p:cNvPr>
          <p:cNvSpPr txBox="1"/>
          <p:nvPr/>
        </p:nvSpPr>
        <p:spPr>
          <a:xfrm>
            <a:off x="7894261" y="2486461"/>
            <a:ext cx="19658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Maresia</a:t>
            </a:r>
            <a:endParaRPr lang="en-US" dirty="0"/>
          </a:p>
          <a:p>
            <a:endParaRPr lang="en-US" dirty="0"/>
          </a:p>
          <a:p>
            <a:r>
              <a:rPr lang="en-US" dirty="0"/>
              <a:t>Breeze on the sandbank</a:t>
            </a:r>
          </a:p>
          <a:p>
            <a:r>
              <a:rPr lang="en-US" dirty="0"/>
              <a:t>bring salt</a:t>
            </a:r>
            <a:r>
              <a:rPr lang="hr-HR" dirty="0"/>
              <a:t>y</a:t>
            </a:r>
            <a:r>
              <a:rPr lang="en-US" dirty="0"/>
              <a:t> spray</a:t>
            </a:r>
          </a:p>
          <a:p>
            <a:r>
              <a:rPr lang="en-US" dirty="0"/>
              <a:t>the wave splashes</a:t>
            </a:r>
          </a:p>
          <a:p>
            <a:r>
              <a:rPr lang="en-US" dirty="0"/>
              <a:t>the drop sighs</a:t>
            </a:r>
          </a:p>
          <a:p>
            <a:r>
              <a:rPr lang="en-US" dirty="0"/>
              <a:t>the air that is inspired.</a:t>
            </a:r>
          </a:p>
          <a:p>
            <a:endParaRPr lang="en-US" dirty="0"/>
          </a:p>
          <a:p>
            <a:r>
              <a:rPr lang="en-US" dirty="0"/>
              <a:t>Nose opens the wing</a:t>
            </a:r>
          </a:p>
          <a:p>
            <a:r>
              <a:rPr lang="en-US" dirty="0"/>
              <a:t>nostril is home</a:t>
            </a:r>
          </a:p>
          <a:p>
            <a:r>
              <a:rPr lang="en-US" dirty="0"/>
              <a:t>of aroma to live.</a:t>
            </a:r>
          </a:p>
          <a:p>
            <a:endParaRPr lang="en-US" dirty="0"/>
          </a:p>
          <a:p>
            <a:r>
              <a:rPr lang="en-US" dirty="0"/>
              <a:t>It is the home that inspires</a:t>
            </a:r>
          </a:p>
          <a:p>
            <a:r>
              <a:rPr lang="en-US" dirty="0"/>
              <a:t>it is the sea that breathes.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361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72">
            <a:extLst>
              <a:ext uri="{FF2B5EF4-FFF2-40B4-BE49-F238E27FC236}">
                <a16:creationId xmlns="" xmlns:a16="http://schemas.microsoft.com/office/drawing/2014/main" id="{A6D37EE4-EA1B-46EE-A54B-5233C63C96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9EB6F66-D2F1-469E-B6EE-FE74DC7A7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703293"/>
            <a:ext cx="4584921" cy="194981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5100" dirty="0"/>
              <a:t>Jane </a:t>
            </a:r>
            <a:r>
              <a:rPr lang="hr-HR" sz="5100" dirty="0" err="1"/>
              <a:t>Emirene</a:t>
            </a:r>
            <a:r>
              <a:rPr lang="hr-HR" sz="5100" dirty="0"/>
              <a:t> </a:t>
            </a:r>
            <a:r>
              <a:rPr lang="hr-HR" sz="5100" dirty="0" err="1"/>
              <a:t>Dias</a:t>
            </a:r>
            <a:r>
              <a:rPr lang="hr-HR" sz="5100" dirty="0"/>
              <a:t> </a:t>
            </a:r>
            <a:r>
              <a:rPr lang="hr-HR" sz="5100" dirty="0" err="1"/>
              <a:t>Carrihlo</a:t>
            </a:r>
            <a:endParaRPr lang="hr-HR" sz="5100" dirty="0"/>
          </a:p>
        </p:txBody>
      </p:sp>
      <p:pic>
        <p:nvPicPr>
          <p:cNvPr id="1026" name="Picture 2" descr="Može biti slika sljedećeg: Jedna osoba i smješkanje">
            <a:extLst>
              <a:ext uri="{FF2B5EF4-FFF2-40B4-BE49-F238E27FC236}">
                <a16:creationId xmlns="" xmlns:a16="http://schemas.microsoft.com/office/drawing/2014/main" id="{9F0A021C-EAA9-4B06-8FED-CCA925052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8321"/>
          <a:stretch/>
        </p:blipFill>
        <p:spPr bwMode="auto"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6">
            <a:extLst>
              <a:ext uri="{FF2B5EF4-FFF2-40B4-BE49-F238E27FC236}">
                <a16:creationId xmlns="" xmlns:a16="http://schemas.microsoft.com/office/drawing/2014/main" id="{3EB27620-B0B1-4232-A055-99D3476060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7192BB"/>
          </a:solidFill>
          <a:ln w="38100" cap="rnd">
            <a:solidFill>
              <a:srgbClr val="7192BB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Content Placeholder 1029">
            <a:extLst>
              <a:ext uri="{FF2B5EF4-FFF2-40B4-BE49-F238E27FC236}">
                <a16:creationId xmlns="" xmlns:a16="http://schemas.microsoft.com/office/drawing/2014/main" id="{13D7D4F2-D21A-4C99-A4B9-82D37AC13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5" y="3164618"/>
            <a:ext cx="4584921" cy="3021497"/>
          </a:xfrm>
        </p:spPr>
        <p:txBody>
          <a:bodyPr anchor="t">
            <a:normAutofit fontScale="70000" lnSpcReduction="20000"/>
          </a:bodyPr>
          <a:lstStyle/>
          <a:p>
            <a:r>
              <a:rPr lang="en-US" dirty="0"/>
              <a:t>Lives in</a:t>
            </a:r>
            <a:r>
              <a:rPr lang="hr-HR" dirty="0"/>
              <a:t> </a:t>
            </a:r>
            <a:r>
              <a:rPr lang="hr-HR" dirty="0" err="1"/>
              <a:t>Divinópolis</a:t>
            </a:r>
            <a:r>
              <a:rPr lang="hr-HR" dirty="0"/>
              <a:t>, Brazil </a:t>
            </a:r>
            <a:r>
              <a:rPr lang="en-US" dirty="0"/>
              <a:t> </a:t>
            </a:r>
          </a:p>
          <a:p>
            <a:r>
              <a:rPr lang="hr-HR" dirty="0"/>
              <a:t>Works as a </a:t>
            </a:r>
            <a:r>
              <a:rPr lang="hr-HR" dirty="0" err="1"/>
              <a:t>Pedagogical</a:t>
            </a:r>
            <a:r>
              <a:rPr lang="hr-HR" dirty="0"/>
              <a:t> </a:t>
            </a:r>
            <a:r>
              <a:rPr lang="hr-HR" dirty="0" err="1"/>
              <a:t>Coordinator</a:t>
            </a:r>
            <a:endParaRPr lang="hr-HR" dirty="0"/>
          </a:p>
          <a:p>
            <a:r>
              <a:rPr lang="hr-HR" dirty="0" err="1"/>
              <a:t>Wrote</a:t>
            </a:r>
            <a:r>
              <a:rPr lang="hr-HR" dirty="0"/>
              <a:t> one </a:t>
            </a:r>
            <a:r>
              <a:rPr lang="hr-HR" dirty="0" err="1"/>
              <a:t>book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poems</a:t>
            </a:r>
            <a:r>
              <a:rPr lang="hr-HR" dirty="0"/>
              <a:t> „</a:t>
            </a:r>
            <a:r>
              <a:rPr lang="hr-HR" dirty="0" err="1"/>
              <a:t>Poesias</a:t>
            </a:r>
            <a:r>
              <a:rPr lang="hr-HR" dirty="0"/>
              <a:t> e </a:t>
            </a:r>
            <a:r>
              <a:rPr lang="hr-HR" dirty="0" err="1"/>
              <a:t>Musicas</a:t>
            </a:r>
            <a:r>
              <a:rPr lang="hr-HR" dirty="0"/>
              <a:t>”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Neire</a:t>
            </a:r>
            <a:r>
              <a:rPr lang="hr-HR" dirty="0"/>
              <a:t> de </a:t>
            </a:r>
            <a:r>
              <a:rPr lang="hr-HR" dirty="0" err="1"/>
              <a:t>Sousa</a:t>
            </a:r>
            <a:r>
              <a:rPr lang="hr-HR" dirty="0"/>
              <a:t> </a:t>
            </a:r>
            <a:r>
              <a:rPr lang="hr-HR" dirty="0" err="1"/>
              <a:t>Araújo</a:t>
            </a:r>
            <a:r>
              <a:rPr lang="hr-HR" dirty="0"/>
              <a:t> </a:t>
            </a:r>
            <a:r>
              <a:rPr lang="hr-HR" dirty="0" err="1"/>
              <a:t>that</a:t>
            </a:r>
            <a:r>
              <a:rPr lang="hr-HR" dirty="0"/>
              <a:t> </a:t>
            </a:r>
            <a:r>
              <a:rPr lang="hr-HR" dirty="0" err="1"/>
              <a:t>includes</a:t>
            </a:r>
            <a:r>
              <a:rPr lang="hr-HR" dirty="0"/>
              <a:t> </a:t>
            </a:r>
            <a:r>
              <a:rPr lang="hr-HR" dirty="0" err="1"/>
              <a:t>poems</a:t>
            </a:r>
            <a:r>
              <a:rPr lang="hr-HR" dirty="0"/>
              <a:t>:</a:t>
            </a:r>
          </a:p>
          <a:p>
            <a:pPr lvl="1"/>
            <a:r>
              <a:rPr lang="hr-HR" dirty="0"/>
              <a:t>Minha </a:t>
            </a:r>
            <a:r>
              <a:rPr lang="hr-HR" dirty="0" err="1"/>
              <a:t>Escola</a:t>
            </a:r>
            <a:r>
              <a:rPr lang="hr-HR" dirty="0"/>
              <a:t>, S.O.S </a:t>
            </a:r>
            <a:r>
              <a:rPr lang="hr-HR" dirty="0" err="1"/>
              <a:t>Saúde</a:t>
            </a:r>
            <a:r>
              <a:rPr lang="hr-HR" dirty="0"/>
              <a:t>, </a:t>
            </a:r>
            <a:r>
              <a:rPr lang="hr-HR" dirty="0" err="1"/>
              <a:t>Pipoca</a:t>
            </a:r>
            <a:r>
              <a:rPr lang="hr-HR" dirty="0"/>
              <a:t>, </a:t>
            </a:r>
            <a:r>
              <a:rPr lang="hr-HR" dirty="0" err="1"/>
              <a:t>Tem</a:t>
            </a:r>
            <a:r>
              <a:rPr lang="hr-HR" dirty="0"/>
              <a:t> </a:t>
            </a:r>
            <a:r>
              <a:rPr lang="hr-HR" dirty="0" err="1"/>
              <a:t>pipoqueiro</a:t>
            </a:r>
            <a:endParaRPr lang="hr-HR" dirty="0"/>
          </a:p>
          <a:p>
            <a:pPr lvl="1"/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554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=""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C174925-00BF-4C28-BD5E-208710A1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5600"/>
              <a:t>Minha escola, the poem</a:t>
            </a:r>
          </a:p>
        </p:txBody>
      </p:sp>
      <p:sp>
        <p:nvSpPr>
          <p:cNvPr id="141" name="Rectangle 6">
            <a:extLst>
              <a:ext uri="{FF2B5EF4-FFF2-40B4-BE49-F238E27FC236}">
                <a16:creationId xmlns=""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AAC49"/>
          </a:solidFill>
          <a:ln w="38100" cap="rnd">
            <a:solidFill>
              <a:srgbClr val="EAAC49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Jane Emirene Dias Carrilho (portugalski)">
            <a:hlinkClick r:id="" action="ppaction://media"/>
            <a:extLst>
              <a:ext uri="{FF2B5EF4-FFF2-40B4-BE49-F238E27FC236}">
                <a16:creationId xmlns="" xmlns:a16="http://schemas.microsoft.com/office/drawing/2014/main" id="{330C51F5-F4D1-4150-B3B6-85577F73CEB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8955" y="3321019"/>
            <a:ext cx="1062471" cy="1062471"/>
          </a:xfrm>
        </p:spPr>
      </p:pic>
      <p:pic>
        <p:nvPicPr>
          <p:cNvPr id="5" name="Jane Emirene Dias Carrilho (engleski)">
            <a:hlinkClick r:id="" action="ppaction://media"/>
            <a:extLst>
              <a:ext uri="{FF2B5EF4-FFF2-40B4-BE49-F238E27FC236}">
                <a16:creationId xmlns="" xmlns:a16="http://schemas.microsoft.com/office/drawing/2014/main" id="{317BF170-F3F3-440B-A778-8548AA78FA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4341" y="3395357"/>
            <a:ext cx="997485" cy="997485"/>
          </a:xfrm>
          <a:prstGeom prst="rect">
            <a:avLst/>
          </a:prstGeom>
        </p:spPr>
      </p:pic>
      <p:pic>
        <p:nvPicPr>
          <p:cNvPr id="6" name="Jane Emirene Dias Carrilho (hrvatski)">
            <a:hlinkClick r:id="" action="ppaction://media"/>
            <a:extLst>
              <a:ext uri="{FF2B5EF4-FFF2-40B4-BE49-F238E27FC236}">
                <a16:creationId xmlns="" xmlns:a16="http://schemas.microsoft.com/office/drawing/2014/main" id="{2098AFD1-19D0-4557-8781-BB81B59E1D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38387" y="3335659"/>
            <a:ext cx="1146834" cy="1146834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="" xmlns:a16="http://schemas.microsoft.com/office/drawing/2014/main" id="{207660C5-4FBC-462E-8C88-D0068568108D}"/>
              </a:ext>
            </a:extLst>
          </p:cNvPr>
          <p:cNvSpPr txBox="1"/>
          <p:nvPr/>
        </p:nvSpPr>
        <p:spPr>
          <a:xfrm>
            <a:off x="7516199" y="4963841"/>
            <a:ext cx="188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English </a:t>
            </a:r>
            <a:r>
              <a:rPr lang="hr-HR" dirty="0" err="1"/>
              <a:t>version</a:t>
            </a:r>
            <a:endParaRPr lang="hr-HR" dirty="0"/>
          </a:p>
        </p:txBody>
      </p:sp>
      <p:sp>
        <p:nvSpPr>
          <p:cNvPr id="14" name="TekstniOkvir 13">
            <a:extLst>
              <a:ext uri="{FF2B5EF4-FFF2-40B4-BE49-F238E27FC236}">
                <a16:creationId xmlns="" xmlns:a16="http://schemas.microsoft.com/office/drawing/2014/main" id="{C0669F64-E6EC-40DA-9991-C5F0AC56128E}"/>
              </a:ext>
            </a:extLst>
          </p:cNvPr>
          <p:cNvSpPr txBox="1"/>
          <p:nvPr/>
        </p:nvSpPr>
        <p:spPr>
          <a:xfrm>
            <a:off x="5598955" y="6159484"/>
            <a:ext cx="188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By</a:t>
            </a:r>
            <a:r>
              <a:rPr lang="hr-HR" dirty="0"/>
              <a:t> Ana </a:t>
            </a:r>
            <a:r>
              <a:rPr lang="hr-HR" dirty="0" err="1"/>
              <a:t>Beatriz</a:t>
            </a:r>
            <a:r>
              <a:rPr lang="hr-HR" dirty="0"/>
              <a:t> do </a:t>
            </a:r>
            <a:r>
              <a:rPr lang="hr-HR" dirty="0" err="1"/>
              <a:t>Carmo</a:t>
            </a:r>
            <a:r>
              <a:rPr lang="hr-HR" dirty="0"/>
              <a:t> </a:t>
            </a:r>
            <a:r>
              <a:rPr lang="hr-HR" dirty="0" err="1"/>
              <a:t>Garaj</a:t>
            </a:r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="" xmlns:a16="http://schemas.microsoft.com/office/drawing/2014/main" id="{2237FC84-DF85-41E4-ABFD-9495D611B53A}"/>
              </a:ext>
            </a:extLst>
          </p:cNvPr>
          <p:cNvSpPr txBox="1"/>
          <p:nvPr/>
        </p:nvSpPr>
        <p:spPr>
          <a:xfrm>
            <a:off x="5563651" y="4962728"/>
            <a:ext cx="188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Portuguese</a:t>
            </a:r>
            <a:r>
              <a:rPr lang="hr-HR" dirty="0"/>
              <a:t> </a:t>
            </a:r>
            <a:r>
              <a:rPr lang="hr-HR" dirty="0" err="1"/>
              <a:t>version</a:t>
            </a:r>
            <a:endParaRPr lang="hr-HR" dirty="0"/>
          </a:p>
        </p:txBody>
      </p:sp>
      <p:sp>
        <p:nvSpPr>
          <p:cNvPr id="16" name="TekstniOkvir 15">
            <a:extLst>
              <a:ext uri="{FF2B5EF4-FFF2-40B4-BE49-F238E27FC236}">
                <a16:creationId xmlns="" xmlns:a16="http://schemas.microsoft.com/office/drawing/2014/main" id="{6CDCFAF5-5DD3-46EE-B32C-AF0D54D0CC9B}"/>
              </a:ext>
            </a:extLst>
          </p:cNvPr>
          <p:cNvSpPr txBox="1"/>
          <p:nvPr/>
        </p:nvSpPr>
        <p:spPr>
          <a:xfrm>
            <a:off x="9538387" y="4962728"/>
            <a:ext cx="188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Croatian </a:t>
            </a:r>
            <a:r>
              <a:rPr lang="hr-HR" dirty="0" err="1"/>
              <a:t>version</a:t>
            </a:r>
            <a:endParaRPr lang="hr-HR" dirty="0"/>
          </a:p>
        </p:txBody>
      </p:sp>
      <p:grpSp>
        <p:nvGrpSpPr>
          <p:cNvPr id="9" name="Grupa 8">
            <a:extLst>
              <a:ext uri="{FF2B5EF4-FFF2-40B4-BE49-F238E27FC236}">
                <a16:creationId xmlns="" xmlns:a16="http://schemas.microsoft.com/office/drawing/2014/main" id="{2AB36341-0883-475A-BFE3-54D7F3C8E974}"/>
              </a:ext>
            </a:extLst>
          </p:cNvPr>
          <p:cNvGrpSpPr/>
          <p:nvPr/>
        </p:nvGrpSpPr>
        <p:grpSpPr>
          <a:xfrm>
            <a:off x="-26608" y="-88022"/>
            <a:ext cx="4657344" cy="6946022"/>
            <a:chOff x="-26608" y="-88022"/>
            <a:chExt cx="4657344" cy="6946022"/>
          </a:xfrm>
        </p:grpSpPr>
        <p:grpSp>
          <p:nvGrpSpPr>
            <p:cNvPr id="8" name="Grupa 7">
              <a:extLst>
                <a:ext uri="{FF2B5EF4-FFF2-40B4-BE49-F238E27FC236}">
                  <a16:creationId xmlns="" xmlns:a16="http://schemas.microsoft.com/office/drawing/2014/main" id="{BC17309C-8215-442B-90CE-94469F4E83CD}"/>
                </a:ext>
              </a:extLst>
            </p:cNvPr>
            <p:cNvGrpSpPr/>
            <p:nvPr/>
          </p:nvGrpSpPr>
          <p:grpSpPr>
            <a:xfrm>
              <a:off x="-26608" y="-88022"/>
              <a:ext cx="4657344" cy="6946022"/>
              <a:chOff x="338" y="0"/>
              <a:chExt cx="4657344" cy="6946022"/>
            </a:xfrm>
          </p:grpSpPr>
          <p:pic>
            <p:nvPicPr>
              <p:cNvPr id="2050" name="Picture 2" descr="Slikovni rezultat za poesia minha escola jane emirene">
                <a:extLst>
                  <a:ext uri="{FF2B5EF4-FFF2-40B4-BE49-F238E27FC236}">
                    <a16:creationId xmlns="" xmlns:a16="http://schemas.microsoft.com/office/drawing/2014/main" id="{644E9975-12B4-4D0B-87BF-AF57C63ADF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" r="894" b="9169"/>
              <a:stretch/>
            </p:blipFill>
            <p:spPr bwMode="auto">
              <a:xfrm>
                <a:off x="338" y="0"/>
                <a:ext cx="4657344" cy="6946022"/>
              </a:xfrm>
              <a:custGeom>
                <a:avLst/>
                <a:gdLst/>
                <a:ahLst/>
                <a:cxnLst/>
                <a:rect l="l" t="t" r="r" b="b"/>
                <a:pathLst>
                  <a:path w="4657344" h="6858000">
                    <a:moveTo>
                      <a:pt x="0" y="0"/>
                    </a:moveTo>
                    <a:lnTo>
                      <a:pt x="3429755" y="0"/>
                    </a:lnTo>
                    <a:lnTo>
                      <a:pt x="3526016" y="148742"/>
                    </a:lnTo>
                    <a:cubicBezTo>
                      <a:pt x="3657740" y="365513"/>
                      <a:pt x="3777402" y="589569"/>
                      <a:pt x="3886489" y="819975"/>
                    </a:cubicBezTo>
                    <a:cubicBezTo>
                      <a:pt x="3891856" y="833492"/>
                      <a:pt x="3900663" y="845393"/>
                      <a:pt x="3912049" y="854514"/>
                    </a:cubicBezTo>
                    <a:cubicBezTo>
                      <a:pt x="3897352" y="819849"/>
                      <a:pt x="3883037" y="784928"/>
                      <a:pt x="3868083" y="750263"/>
                    </a:cubicBezTo>
                    <a:cubicBezTo>
                      <a:pt x="3806989" y="608712"/>
                      <a:pt x="3742478" y="469145"/>
                      <a:pt x="3674155" y="331786"/>
                    </a:cubicBezTo>
                    <a:lnTo>
                      <a:pt x="3496656" y="0"/>
                    </a:lnTo>
                    <a:lnTo>
                      <a:pt x="3554371" y="0"/>
                    </a:lnTo>
                    <a:lnTo>
                      <a:pt x="3661621" y="196614"/>
                    </a:lnTo>
                    <a:cubicBezTo>
                      <a:pt x="3856899" y="573253"/>
                      <a:pt x="4021071" y="966066"/>
                      <a:pt x="4161279" y="1371196"/>
                    </a:cubicBezTo>
                    <a:cubicBezTo>
                      <a:pt x="4379525" y="2007265"/>
                      <a:pt x="4530141" y="2664286"/>
                      <a:pt x="4610660" y="3331516"/>
                    </a:cubicBezTo>
                    <a:cubicBezTo>
                      <a:pt x="4652837" y="3672965"/>
                      <a:pt x="4671625" y="4013908"/>
                      <a:pt x="4645040" y="4357388"/>
                    </a:cubicBezTo>
                    <a:cubicBezTo>
                      <a:pt x="4613599" y="4758899"/>
                      <a:pt x="4566181" y="5157998"/>
                      <a:pt x="4485789" y="5552906"/>
                    </a:cubicBezTo>
                    <a:cubicBezTo>
                      <a:pt x="4397121" y="5988893"/>
                      <a:pt x="4276748" y="6414594"/>
                      <a:pt x="4117769" y="6828295"/>
                    </a:cubicBezTo>
                    <a:lnTo>
                      <a:pt x="4105288" y="6858000"/>
                    </a:lnTo>
                    <a:lnTo>
                      <a:pt x="4052520" y="6858000"/>
                    </a:lnTo>
                    <a:lnTo>
                      <a:pt x="4059369" y="6841549"/>
                    </a:lnTo>
                    <a:cubicBezTo>
                      <a:pt x="4147276" y="6614016"/>
                      <a:pt x="4224193" y="6380817"/>
                      <a:pt x="4291518" y="6142729"/>
                    </a:cubicBezTo>
                    <a:cubicBezTo>
                      <a:pt x="4350055" y="5935370"/>
                      <a:pt x="4393256" y="5723695"/>
                      <a:pt x="4443357" y="5513923"/>
                    </a:cubicBezTo>
                    <a:cubicBezTo>
                      <a:pt x="4444541" y="5502788"/>
                      <a:pt x="4445137" y="5491601"/>
                      <a:pt x="4445146" y="5480401"/>
                    </a:cubicBezTo>
                    <a:cubicBezTo>
                      <a:pt x="4408465" y="5607635"/>
                      <a:pt x="4379196" y="5719759"/>
                      <a:pt x="4344559" y="5830359"/>
                    </a:cubicBezTo>
                    <a:cubicBezTo>
                      <a:pt x="4254261" y="6118381"/>
                      <a:pt x="4150112" y="6398531"/>
                      <a:pt x="4031702" y="6670527"/>
                    </a:cubicBezTo>
                    <a:lnTo>
                      <a:pt x="39438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Pravokutnik 6">
                <a:extLst>
                  <a:ext uri="{FF2B5EF4-FFF2-40B4-BE49-F238E27FC236}">
                    <a16:creationId xmlns="" xmlns:a16="http://schemas.microsoft.com/office/drawing/2014/main" id="{231D3AFF-0284-47EC-BE41-C93BC3EF1ABF}"/>
                  </a:ext>
                </a:extLst>
              </p:cNvPr>
              <p:cNvSpPr/>
              <p:nvPr/>
            </p:nvSpPr>
            <p:spPr>
              <a:xfrm>
                <a:off x="360727" y="234892"/>
                <a:ext cx="578840" cy="31878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8" name="Pravokutnik 17">
                <a:extLst>
                  <a:ext uri="{FF2B5EF4-FFF2-40B4-BE49-F238E27FC236}">
                    <a16:creationId xmlns="" xmlns:a16="http://schemas.microsoft.com/office/drawing/2014/main" id="{7EA1E1DE-40BF-4997-A469-F122F6E2772F}"/>
                  </a:ext>
                </a:extLst>
              </p:cNvPr>
              <p:cNvSpPr/>
              <p:nvPr/>
            </p:nvSpPr>
            <p:spPr>
              <a:xfrm>
                <a:off x="1905700" y="724249"/>
                <a:ext cx="1055614" cy="374709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sp>
          <p:nvSpPr>
            <p:cNvPr id="20" name="Pravokutnik 19">
              <a:extLst>
                <a:ext uri="{FF2B5EF4-FFF2-40B4-BE49-F238E27FC236}">
                  <a16:creationId xmlns="" xmlns:a16="http://schemas.microsoft.com/office/drawing/2014/main" id="{6D80E54E-E85D-484F-920B-76ADF71E1A2C}"/>
                </a:ext>
              </a:extLst>
            </p:cNvPr>
            <p:cNvSpPr/>
            <p:nvPr/>
          </p:nvSpPr>
          <p:spPr>
            <a:xfrm>
              <a:off x="-26608" y="4074061"/>
              <a:ext cx="637563" cy="278393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207581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8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67" name="Rectangle 59">
            <a:extLst>
              <a:ext uri="{FF2B5EF4-FFF2-40B4-BE49-F238E27FC236}">
                <a16:creationId xmlns="" xmlns:a16="http://schemas.microsoft.com/office/drawing/2014/main" id="{AD35AE2F-5E3A-49D9-8DE1-8A333BA408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sport, isječak crteža&#10;&#10;Opis je automatski generiran">
            <a:extLst>
              <a:ext uri="{FF2B5EF4-FFF2-40B4-BE49-F238E27FC236}">
                <a16:creationId xmlns="" xmlns:a16="http://schemas.microsoft.com/office/drawing/2014/main" id="{D9009B1B-6248-4521-8650-0E0AED12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0988" r="-1" b="5034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48516EE-96EC-413A-AEC9-210C248D4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/>
              <a:t>Thank you for your attention!</a:t>
            </a:r>
          </a:p>
        </p:txBody>
      </p:sp>
      <p:sp>
        <p:nvSpPr>
          <p:cNvPr id="68" name="Rectangle 6">
            <a:extLst>
              <a:ext uri="{FF2B5EF4-FFF2-40B4-BE49-F238E27FC236}">
                <a16:creationId xmlns="" xmlns:a16="http://schemas.microsoft.com/office/drawing/2014/main" id="{04D8AD8F-EF7F-481F-B99A-B85138970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">
            <a:extLst>
              <a:ext uri="{FF2B5EF4-FFF2-40B4-BE49-F238E27FC236}">
                <a16:creationId xmlns="" xmlns:a16="http://schemas.microsoft.com/office/drawing/2014/main" id="{79EB4626-023C-436D-9F57-9EB4608090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5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335</Words>
  <Application>Microsoft Office PowerPoint</Application>
  <PresentationFormat>Široki zaslon</PresentationFormat>
  <Paragraphs>61</Paragraphs>
  <Slides>8</Slides>
  <Notes>0</Notes>
  <HiddenSlides>0</HiddenSlides>
  <MMClips>4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2" baseType="lpstr">
      <vt:lpstr>Arial</vt:lpstr>
      <vt:lpstr>Modern Love</vt:lpstr>
      <vt:lpstr>The Hand</vt:lpstr>
      <vt:lpstr>SketchyVTI</vt:lpstr>
      <vt:lpstr>Poetry of Brazil</vt:lpstr>
      <vt:lpstr>Ana Maria Machado</vt:lpstr>
      <vt:lpstr>Ana Maria Machado</vt:lpstr>
      <vt:lpstr>Her books</vt:lpstr>
      <vt:lpstr>Maresia, the poem</vt:lpstr>
      <vt:lpstr>Jane Emirene Dias Carrihlo</vt:lpstr>
      <vt:lpstr>Minha escola, the poem</vt:lpstr>
      <vt:lpstr>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Poezija Brazila</dc:title>
  <dc:creator>Maša Miloš</dc:creator>
  <cp:lastModifiedBy>Tomislav Jelić</cp:lastModifiedBy>
  <cp:revision>2</cp:revision>
  <dcterms:created xsi:type="dcterms:W3CDTF">2021-02-07T19:52:50Z</dcterms:created>
  <dcterms:modified xsi:type="dcterms:W3CDTF">2021-11-05T08:11:17Z</dcterms:modified>
</cp:coreProperties>
</file>